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7" r:id="rId3"/>
    <p:sldId id="265" r:id="rId4"/>
    <p:sldId id="266" r:id="rId5"/>
    <p:sldId id="267" r:id="rId6"/>
    <p:sldId id="263" r:id="rId7"/>
    <p:sldId id="268" r:id="rId8"/>
    <p:sldId id="258" r:id="rId9"/>
    <p:sldId id="259" r:id="rId10"/>
    <p:sldId id="260" r:id="rId11"/>
    <p:sldId id="261" r:id="rId12"/>
    <p:sldId id="269" r:id="rId13"/>
    <p:sldId id="270" r:id="rId14"/>
    <p:sldId id="271" r:id="rId15"/>
    <p:sldId id="273" r:id="rId16"/>
    <p:sldId id="274" r:id="rId17"/>
    <p:sldId id="275" r:id="rId18"/>
    <p:sldId id="276" r:id="rId19"/>
    <p:sldId id="262" r:id="rId20"/>
    <p:sldId id="264" r:id="rId21"/>
    <p:sldId id="277" r:id="rId2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304479-E910-4407-B2BD-C40F9484CC6D}" type="datetimeFigureOut">
              <a:rPr lang="es-ES" smtClean="0"/>
              <a:pPr/>
              <a:t>22/04/2020</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1A3AC5-0437-46AD-94BB-E2D048F178B1}" type="slidenum">
              <a:rPr lang="es-ES" smtClean="0"/>
              <a:pPr/>
              <a:t>‹Nº›</a:t>
            </a:fld>
            <a:endParaRPr lang="es-ES"/>
          </a:p>
        </p:txBody>
      </p:sp>
    </p:spTree>
    <p:extLst>
      <p:ext uri="{BB962C8B-B14F-4D97-AF65-F5344CB8AC3E}">
        <p14:creationId xmlns:p14="http://schemas.microsoft.com/office/powerpoint/2010/main" val="1259285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70A24912-9EA2-4E60-834B-F6767BDE90EC}" type="datetimeFigureOut">
              <a:rPr lang="es-ES" smtClean="0"/>
              <a:pPr/>
              <a:t>22/04/2020</a:t>
            </a:fld>
            <a:endParaRPr lang="es-E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E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C038BBD6-4EA7-4243-9229-8AABBFF51E31}" type="slidenum">
              <a:rPr lang="es-ES" smtClean="0"/>
              <a:pPr/>
              <a:t>‹Nº›</a:t>
            </a:fld>
            <a:endParaRPr lang="es-E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0A24912-9EA2-4E60-834B-F6767BDE90EC}" type="datetimeFigureOut">
              <a:rPr lang="es-ES" smtClean="0"/>
              <a:pPr/>
              <a:t>22/04/2020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038BBD6-4EA7-4243-9229-8AABBFF51E31}"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0A24912-9EA2-4E60-834B-F6767BDE90EC}" type="datetimeFigureOut">
              <a:rPr lang="es-ES" smtClean="0"/>
              <a:pPr/>
              <a:t>22/04/2020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038BBD6-4EA7-4243-9229-8AABBFF51E31}"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0A24912-9EA2-4E60-834B-F6767BDE90EC}" type="datetimeFigureOut">
              <a:rPr lang="es-ES" smtClean="0"/>
              <a:pPr/>
              <a:t>22/04/2020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038BBD6-4EA7-4243-9229-8AABBFF51E31}"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0A24912-9EA2-4E60-834B-F6767BDE90EC}" type="datetimeFigureOut">
              <a:rPr lang="es-ES" smtClean="0"/>
              <a:pPr/>
              <a:t>22/04/2020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038BBD6-4EA7-4243-9229-8AABBFF51E31}"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70A24912-9EA2-4E60-834B-F6767BDE90EC}" type="datetimeFigureOut">
              <a:rPr lang="es-ES" smtClean="0"/>
              <a:pPr/>
              <a:t>22/04/2020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038BBD6-4EA7-4243-9229-8AABBFF51E31}" type="slidenum">
              <a:rPr lang="es-ES" smtClean="0"/>
              <a:pPr/>
              <a:t>‹Nº›</a:t>
            </a:fld>
            <a:endParaRPr lang="es-ES"/>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70A24912-9EA2-4E60-834B-F6767BDE90EC}" type="datetimeFigureOut">
              <a:rPr lang="es-ES" smtClean="0"/>
              <a:pPr/>
              <a:t>22/04/2020</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C038BBD6-4EA7-4243-9229-8AABBFF51E31}"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70A24912-9EA2-4E60-834B-F6767BDE90EC}" type="datetimeFigureOut">
              <a:rPr lang="es-ES" smtClean="0"/>
              <a:pPr/>
              <a:t>22/04/2020</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C038BBD6-4EA7-4243-9229-8AABBFF51E31}"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A24912-9EA2-4E60-834B-F6767BDE90EC}" type="datetimeFigureOut">
              <a:rPr lang="es-ES" smtClean="0"/>
              <a:pPr/>
              <a:t>22/04/2020</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C038BBD6-4EA7-4243-9229-8AABBFF51E31}"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0A24912-9EA2-4E60-834B-F6767BDE90EC}" type="datetimeFigureOut">
              <a:rPr lang="es-ES" smtClean="0"/>
              <a:pPr/>
              <a:t>22/04/2020</a:t>
            </a:fld>
            <a:endParaRPr lang="es-ES"/>
          </a:p>
        </p:txBody>
      </p:sp>
      <p:sp>
        <p:nvSpPr>
          <p:cNvPr id="7" name="Slide Number Placeholder 6"/>
          <p:cNvSpPr>
            <a:spLocks noGrp="1"/>
          </p:cNvSpPr>
          <p:nvPr>
            <p:ph type="sldNum" sz="quarter" idx="12"/>
          </p:nvPr>
        </p:nvSpPr>
        <p:spPr/>
        <p:txBody>
          <a:bodyPr/>
          <a:lstStyle/>
          <a:p>
            <a:fld id="{C038BBD6-4EA7-4243-9229-8AABBFF51E31}" type="slidenum">
              <a:rPr lang="es-ES" smtClean="0"/>
              <a:pPr/>
              <a:t>‹Nº›</a:t>
            </a:fld>
            <a:endParaRPr lang="es-E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E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0A24912-9EA2-4E60-834B-F6767BDE90EC}" type="datetimeFigureOut">
              <a:rPr lang="es-ES" smtClean="0"/>
              <a:pPr/>
              <a:t>22/04/2020</a:t>
            </a:fld>
            <a:endParaRPr lang="es-E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ES"/>
          </a:p>
        </p:txBody>
      </p:sp>
      <p:sp>
        <p:nvSpPr>
          <p:cNvPr id="7" name="Slide Number Placeholder 6"/>
          <p:cNvSpPr>
            <a:spLocks noGrp="1"/>
          </p:cNvSpPr>
          <p:nvPr>
            <p:ph type="sldNum" sz="quarter" idx="12"/>
          </p:nvPr>
        </p:nvSpPr>
        <p:spPr/>
        <p:txBody>
          <a:bodyPr/>
          <a:lstStyle/>
          <a:p>
            <a:fld id="{C038BBD6-4EA7-4243-9229-8AABBFF51E31}"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0A24912-9EA2-4E60-834B-F6767BDE90EC}" type="datetimeFigureOut">
              <a:rPr lang="es-ES" smtClean="0"/>
              <a:pPr/>
              <a:t>22/04/2020</a:t>
            </a:fld>
            <a:endParaRPr lang="es-E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E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C038BBD6-4EA7-4243-9229-8AABBFF51E31}"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youtube.com/watch?v=PW1AX348-CI"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sm.fuentes28@hotmail.com" TargetMode="External"/><Relationship Id="rId2" Type="http://schemas.openxmlformats.org/officeDocument/2006/relationships/hyperlink" Target="https://www.youtube.com/watch?v=r7we9XOjnp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pPr algn="ctr"/>
            <a:r>
              <a:rPr lang="es-ES" dirty="0" smtClean="0"/>
              <a:t>FRECUENCIA CARDIACA</a:t>
            </a:r>
            <a:endParaRPr lang="es-ES" dirty="0"/>
          </a:p>
        </p:txBody>
      </p:sp>
      <p:sp>
        <p:nvSpPr>
          <p:cNvPr id="3" name="2 Subtítulo"/>
          <p:cNvSpPr>
            <a:spLocks noGrp="1"/>
          </p:cNvSpPr>
          <p:nvPr>
            <p:ph type="subTitle" idx="1"/>
          </p:nvPr>
        </p:nvSpPr>
        <p:spPr>
          <a:xfrm>
            <a:off x="4733365" y="4616643"/>
            <a:ext cx="3309803" cy="1260629"/>
          </a:xfrm>
        </p:spPr>
        <p:txBody>
          <a:bodyPr/>
          <a:lstStyle/>
          <a:p>
            <a:r>
              <a:rPr lang="es-ES" dirty="0" smtClean="0"/>
              <a:t>Profesor:</a:t>
            </a:r>
          </a:p>
          <a:p>
            <a:r>
              <a:rPr lang="es-ES" dirty="0" smtClean="0"/>
              <a:t>Sebastián Montenegro.</a:t>
            </a:r>
          </a:p>
          <a:p>
            <a:r>
              <a:rPr lang="es-ES" dirty="0" smtClean="0"/>
              <a:t>Educación Física y Salud</a:t>
            </a:r>
            <a:endParaRPr lang="es-ES" dirty="0"/>
          </a:p>
        </p:txBody>
      </p:sp>
    </p:spTree>
    <p:extLst>
      <p:ext uri="{BB962C8B-B14F-4D97-AF65-F5344CB8AC3E}">
        <p14:creationId xmlns:p14="http://schemas.microsoft.com/office/powerpoint/2010/main" val="34408554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870912"/>
            <a:ext cx="7024744" cy="901904"/>
          </a:xfrm>
        </p:spPr>
        <p:txBody>
          <a:bodyPr>
            <a:normAutofit fontScale="90000"/>
          </a:bodyPr>
          <a:lstStyle/>
          <a:p>
            <a:pPr algn="ctr"/>
            <a:r>
              <a:rPr lang="es-ES" dirty="0" smtClean="0"/>
              <a:t>Pulso </a:t>
            </a:r>
            <a:r>
              <a:rPr lang="es-ES" dirty="0"/>
              <a:t>en la </a:t>
            </a:r>
            <a:r>
              <a:rPr lang="es-ES" dirty="0" smtClean="0"/>
              <a:t>Muñeca</a:t>
            </a:r>
            <a:br>
              <a:rPr lang="es-ES" dirty="0" smtClean="0"/>
            </a:br>
            <a:r>
              <a:rPr lang="es-ES" dirty="0" smtClean="0"/>
              <a:t>(Radial)</a:t>
            </a:r>
            <a:endParaRPr lang="es-ES" dirty="0"/>
          </a:p>
        </p:txBody>
      </p:sp>
      <p:sp>
        <p:nvSpPr>
          <p:cNvPr id="3" name="2 Marcador de contenido"/>
          <p:cNvSpPr>
            <a:spLocks noGrp="1"/>
          </p:cNvSpPr>
          <p:nvPr>
            <p:ph idx="1"/>
          </p:nvPr>
        </p:nvSpPr>
        <p:spPr>
          <a:xfrm>
            <a:off x="1115616" y="1864239"/>
            <a:ext cx="6777317" cy="3508977"/>
          </a:xfrm>
        </p:spPr>
        <p:txBody>
          <a:bodyPr/>
          <a:lstStyle/>
          <a:p>
            <a:pPr algn="just"/>
            <a:r>
              <a:rPr lang="es-ES" dirty="0"/>
              <a:t>Para medir </a:t>
            </a:r>
            <a:r>
              <a:rPr lang="es-ES" dirty="0" smtClean="0"/>
              <a:t>el, </a:t>
            </a:r>
            <a:r>
              <a:rPr lang="es-ES" dirty="0"/>
              <a:t>coloque los dedos índice y medio sobre la parte anterior de la muñeca opuesta debajo de la base del pulgar. Presione con los dedos hasta que sienta el pulso.</a:t>
            </a:r>
          </a:p>
          <a:p>
            <a:endParaRPr lang="es-ES" dirty="0"/>
          </a:p>
        </p:txBody>
      </p:sp>
      <p:pic>
        <p:nvPicPr>
          <p:cNvPr id="4" name="Picture 4" descr="http://3.bp.blogspot.com/_hr4wWgu8c34/R6yFHPPshhI/AAAAAAAAABg/iImHqFirvhw/s1600/pulso.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5936" y="3501008"/>
            <a:ext cx="2304256" cy="26038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45665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Calculemos</a:t>
            </a:r>
            <a:endParaRPr lang="es-ES" dirty="0"/>
          </a:p>
        </p:txBody>
      </p:sp>
      <p:sp>
        <p:nvSpPr>
          <p:cNvPr id="6" name="5 Marcador de contenido"/>
          <p:cNvSpPr txBox="1">
            <a:spLocks noGrp="1"/>
          </p:cNvSpPr>
          <p:nvPr>
            <p:ph idx="1"/>
          </p:nvPr>
        </p:nvSpPr>
        <p:spPr>
          <a:xfrm>
            <a:off x="1043492" y="2323652"/>
            <a:ext cx="6777317" cy="2825389"/>
          </a:xfrm>
          <a:prstGeom prst="rect">
            <a:avLst/>
          </a:prstGeom>
          <a:noFill/>
        </p:spPr>
        <p:txBody>
          <a:bodyPr wrap="square" rtlCol="0">
            <a:spAutoFit/>
          </a:bodyPr>
          <a:lstStyle/>
          <a:p>
            <a:pPr algn="just"/>
            <a:r>
              <a:rPr lang="es-ES" sz="2400" dirty="0"/>
              <a:t>Una vez que encuentre el pulso, cuente los latidos durante un minuto </a:t>
            </a:r>
            <a:r>
              <a:rPr lang="es-ES" sz="2400" dirty="0" smtClean="0"/>
              <a:t>completo, pero nosotros lo haremos durante 15 </a:t>
            </a:r>
            <a:r>
              <a:rPr lang="es-ES" sz="2400" dirty="0"/>
              <a:t>segundos y </a:t>
            </a:r>
            <a:r>
              <a:rPr lang="es-ES" sz="2400" dirty="0" smtClean="0"/>
              <a:t>multiplicaremos </a:t>
            </a:r>
            <a:r>
              <a:rPr lang="es-ES" sz="2400" dirty="0"/>
              <a:t>por </a:t>
            </a:r>
            <a:r>
              <a:rPr lang="es-ES" sz="2400" dirty="0" smtClean="0"/>
              <a:t>4, </a:t>
            </a:r>
            <a:r>
              <a:rPr lang="es-ES" sz="2400" dirty="0"/>
              <a:t>lo cual le dará los latidos por minuto</a:t>
            </a:r>
            <a:r>
              <a:rPr lang="es-ES" sz="2400" dirty="0" smtClean="0"/>
              <a:t>.</a:t>
            </a:r>
          </a:p>
          <a:p>
            <a:pPr algn="just"/>
            <a:endParaRPr lang="es-ES" dirty="0"/>
          </a:p>
          <a:p>
            <a:pPr marL="68580" indent="0" algn="ctr">
              <a:buNone/>
            </a:pPr>
            <a:r>
              <a:rPr lang="es-ES" b="1" dirty="0" smtClean="0"/>
              <a:t>Latidos x 4 = FC</a:t>
            </a:r>
            <a:endParaRPr lang="es-ES" sz="2400" b="1" dirty="0"/>
          </a:p>
        </p:txBody>
      </p:sp>
    </p:spTree>
    <p:extLst>
      <p:ext uri="{BB962C8B-B14F-4D97-AF65-F5344CB8AC3E}">
        <p14:creationId xmlns:p14="http://schemas.microsoft.com/office/powerpoint/2010/main" val="39559540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43490" y="1781944"/>
            <a:ext cx="7024744" cy="1143000"/>
          </a:xfrm>
        </p:spPr>
        <p:txBody>
          <a:bodyPr>
            <a:normAutofit fontScale="90000"/>
          </a:bodyPr>
          <a:lstStyle/>
          <a:p>
            <a:pPr algn="ctr"/>
            <a:r>
              <a:rPr lang="es-CL" b="1" dirty="0"/>
              <a:t>¿Cómo usar la frecuencia cardiaca en el ejercicio físico? </a:t>
            </a:r>
            <a:r>
              <a:rPr lang="es-CL" dirty="0"/>
              <a:t/>
            </a:r>
            <a:br>
              <a:rPr lang="es-CL" dirty="0"/>
            </a:br>
            <a:endParaRPr lang="es-CL" dirty="0"/>
          </a:p>
        </p:txBody>
      </p:sp>
      <p:sp>
        <p:nvSpPr>
          <p:cNvPr id="3" name="Marcador de contenido 2"/>
          <p:cNvSpPr>
            <a:spLocks noGrp="1"/>
          </p:cNvSpPr>
          <p:nvPr>
            <p:ph idx="1"/>
          </p:nvPr>
        </p:nvSpPr>
        <p:spPr>
          <a:xfrm>
            <a:off x="395536" y="2321515"/>
            <a:ext cx="8208912" cy="3627765"/>
          </a:xfrm>
        </p:spPr>
        <p:txBody>
          <a:bodyPr>
            <a:normAutofit/>
          </a:bodyPr>
          <a:lstStyle/>
          <a:p>
            <a:pPr marL="68580" indent="0" algn="just">
              <a:buNone/>
            </a:pPr>
            <a:endParaRPr lang="es-CL" dirty="0" smtClean="0"/>
          </a:p>
          <a:p>
            <a:pPr algn="just"/>
            <a:r>
              <a:rPr lang="es-CL" dirty="0" smtClean="0"/>
              <a:t>Las </a:t>
            </a:r>
            <a:r>
              <a:rPr lang="es-CL" dirty="0"/>
              <a:t>pulsaciones van a ser un indicador muy fiable a la hora de conocer la intensidad de nuestros esfuerzos y nos va a ayudar a situarnos en la ZONA DE ACTIVIDAD apropiada según el objetivo que pretendamos. </a:t>
            </a:r>
          </a:p>
        </p:txBody>
      </p:sp>
    </p:spTree>
    <p:extLst>
      <p:ext uri="{BB962C8B-B14F-4D97-AF65-F5344CB8AC3E}">
        <p14:creationId xmlns:p14="http://schemas.microsoft.com/office/powerpoint/2010/main" val="4672731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11560" y="620688"/>
            <a:ext cx="7920880" cy="5211941"/>
          </a:xfrm>
        </p:spPr>
        <p:txBody>
          <a:bodyPr>
            <a:normAutofit fontScale="62500" lnSpcReduction="20000"/>
          </a:bodyPr>
          <a:lstStyle/>
          <a:p>
            <a:endParaRPr lang="es-CL" dirty="0"/>
          </a:p>
          <a:p>
            <a:endParaRPr lang="es-CL" dirty="0"/>
          </a:p>
          <a:p>
            <a:r>
              <a:rPr lang="es-CL" b="1" dirty="0"/>
              <a:t>Fc REPOSO: </a:t>
            </a:r>
            <a:r>
              <a:rPr lang="es-CL" dirty="0"/>
              <a:t>Corresponde a las pulsaciones que cada individuo posee para mantener sus constantes vitales. </a:t>
            </a:r>
          </a:p>
          <a:p>
            <a:endParaRPr lang="es-CL" dirty="0"/>
          </a:p>
          <a:p>
            <a:r>
              <a:rPr lang="es-CL" b="1" dirty="0" smtClean="0"/>
              <a:t>0</a:t>
            </a:r>
            <a:r>
              <a:rPr lang="es-CL" b="1" dirty="0"/>
              <a:t>%-50%: </a:t>
            </a:r>
            <a:r>
              <a:rPr lang="es-CL" dirty="0"/>
              <a:t>Actividades cuotidianas que no requieren gran aporte energético. Si nos mantenemos siempre en este nivel de intensidad caeremos en SEDENTARISMO. </a:t>
            </a:r>
          </a:p>
          <a:p>
            <a:endParaRPr lang="es-CL" dirty="0"/>
          </a:p>
          <a:p>
            <a:r>
              <a:rPr lang="es-CL" b="1" dirty="0" smtClean="0"/>
              <a:t>50</a:t>
            </a:r>
            <a:r>
              <a:rPr lang="es-CL" b="1" dirty="0"/>
              <a:t>%-70%: </a:t>
            </a:r>
            <a:r>
              <a:rPr lang="es-CL" dirty="0"/>
              <a:t>ZONA QUEMAGRASAS, son esfuerzos aeróbicos de baja intensidad ( caminar, footing, nadar, ciclismo,…) que nos permiten alargar la actividad en el tiempo llegando al metabolismo de las grasas una vez hemos consumido los hidratos de carbono. A partir de los 20’ de actividad comenzamos a quemar grasas pero es a los 40’ cuando el cuerpo quema más cantidad de ellas. </a:t>
            </a:r>
          </a:p>
          <a:p>
            <a:endParaRPr lang="es-CL" dirty="0"/>
          </a:p>
          <a:p>
            <a:r>
              <a:rPr lang="es-CL" b="1" dirty="0" smtClean="0"/>
              <a:t>70-80</a:t>
            </a:r>
            <a:r>
              <a:rPr lang="es-CL" b="1" dirty="0"/>
              <a:t>%: </a:t>
            </a:r>
            <a:r>
              <a:rPr lang="es-CL" dirty="0"/>
              <a:t>ZONA CARDIO, son esfuerzos aeróbicos de mayor intensidad en presencia de oxígeno y mayor exigencia a nivel cardiaco. Se correspondería con esfuerzos similares a los que se dan en los deportes de equipo (futbol, baloncesto,…) </a:t>
            </a:r>
          </a:p>
          <a:p>
            <a:endParaRPr lang="es-CL" dirty="0"/>
          </a:p>
          <a:p>
            <a:r>
              <a:rPr lang="es-CL" b="1" dirty="0" smtClean="0"/>
              <a:t>80</a:t>
            </a:r>
            <a:r>
              <a:rPr lang="es-CL" b="1" dirty="0"/>
              <a:t>%-100%: </a:t>
            </a:r>
            <a:r>
              <a:rPr lang="es-CL" dirty="0"/>
              <a:t>Trabajo de la resistencia anaeróbica, muy específica en determinadas modalidades deportivas de competición (atletismo) y momentos puntuales en deportes de equipo (contrataques, presiones, …) </a:t>
            </a:r>
          </a:p>
          <a:p>
            <a:endParaRPr lang="es-CL" dirty="0"/>
          </a:p>
        </p:txBody>
      </p:sp>
    </p:spTree>
    <p:extLst>
      <p:ext uri="{BB962C8B-B14F-4D97-AF65-F5344CB8AC3E}">
        <p14:creationId xmlns:p14="http://schemas.microsoft.com/office/powerpoint/2010/main" val="31420872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rotWithShape="1">
          <a:blip r:embed="rId2">
            <a:extLst>
              <a:ext uri="{28A0092B-C50C-407E-A947-70E740481C1C}">
                <a14:useLocalDpi xmlns:a14="http://schemas.microsoft.com/office/drawing/2010/main" val="0"/>
              </a:ext>
            </a:extLst>
          </a:blip>
          <a:srcRect l="978" r="53544" b="35244"/>
          <a:stretch/>
        </p:blipFill>
        <p:spPr>
          <a:xfrm>
            <a:off x="1115616" y="764704"/>
            <a:ext cx="6696744" cy="5400600"/>
          </a:xfrm>
        </p:spPr>
      </p:pic>
    </p:spTree>
    <p:extLst>
      <p:ext uri="{BB962C8B-B14F-4D97-AF65-F5344CB8AC3E}">
        <p14:creationId xmlns:p14="http://schemas.microsoft.com/office/powerpoint/2010/main" val="33261904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43490" y="413792"/>
            <a:ext cx="7024744" cy="1143000"/>
          </a:xfrm>
        </p:spPr>
        <p:txBody>
          <a:bodyPr/>
          <a:lstStyle/>
          <a:p>
            <a:pPr algn="ctr"/>
            <a:r>
              <a:rPr lang="es-CL" dirty="0"/>
              <a:t>Ejercicio </a:t>
            </a:r>
            <a:r>
              <a:rPr lang="es-CL" dirty="0" smtClean="0"/>
              <a:t>Aeróbico </a:t>
            </a:r>
            <a:endParaRPr lang="es-CL" dirty="0"/>
          </a:p>
        </p:txBody>
      </p:sp>
      <p:sp>
        <p:nvSpPr>
          <p:cNvPr id="3" name="Marcador de contenido 2"/>
          <p:cNvSpPr>
            <a:spLocks noGrp="1"/>
          </p:cNvSpPr>
          <p:nvPr>
            <p:ph idx="1"/>
          </p:nvPr>
        </p:nvSpPr>
        <p:spPr>
          <a:xfrm>
            <a:off x="467544" y="1556792"/>
            <a:ext cx="8208912" cy="5040560"/>
          </a:xfrm>
        </p:spPr>
        <p:txBody>
          <a:bodyPr>
            <a:normAutofit fontScale="92500"/>
          </a:bodyPr>
          <a:lstStyle/>
          <a:p>
            <a:pPr algn="just"/>
            <a:r>
              <a:rPr lang="es-CL" dirty="0" smtClean="0"/>
              <a:t>Este </a:t>
            </a:r>
            <a:r>
              <a:rPr lang="es-CL" dirty="0"/>
              <a:t>ejercicio se desarrolla con una intensidad media o baja, pero de larga duración. El cuerpo quema hidratos y grasas, de ahí el cuerpo obtiene energía y para lograrlo se necesita de oxígeno. Beneficios: Bajar de peso y quemar grasa. Los músculos del deportista si obtienen oxígeno suficiente para sostener el cuerpo en un equilibrio</a:t>
            </a:r>
            <a:r>
              <a:rPr lang="es-CL" dirty="0" smtClean="0"/>
              <a:t>.</a:t>
            </a:r>
          </a:p>
          <a:p>
            <a:pPr algn="just"/>
            <a:r>
              <a:rPr lang="es-CL" dirty="0"/>
              <a:t>Podemos mencionar como ejercicios aeróbicos los </a:t>
            </a:r>
            <a:r>
              <a:rPr lang="es-CL" dirty="0" smtClean="0"/>
              <a:t>siguientes: Correr Nadar Bicicleta Caminar</a:t>
            </a:r>
          </a:p>
          <a:p>
            <a:pPr algn="just"/>
            <a:r>
              <a:rPr lang="es-CL" dirty="0"/>
              <a:t>Es necesario tener claro nuestro objetivo, es decir, si buscamos tener mejor resistencia física y condición del corazón, lo adecuado es una intensidad fuerte, teniendo control de tiempo y que éste sea moderado y es recomendable practicar 2 a 3 veces por semana.</a:t>
            </a:r>
          </a:p>
        </p:txBody>
      </p:sp>
    </p:spTree>
    <p:extLst>
      <p:ext uri="{BB962C8B-B14F-4D97-AF65-F5344CB8AC3E}">
        <p14:creationId xmlns:p14="http://schemas.microsoft.com/office/powerpoint/2010/main" val="7190507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67544" y="764704"/>
            <a:ext cx="8064896" cy="5544616"/>
          </a:xfrm>
        </p:spPr>
        <p:txBody>
          <a:bodyPr>
            <a:normAutofit fontScale="92500"/>
          </a:bodyPr>
          <a:lstStyle/>
          <a:p>
            <a:pPr marL="68580" indent="0" algn="just">
              <a:buNone/>
            </a:pPr>
            <a:r>
              <a:rPr lang="es-CL" dirty="0"/>
              <a:t>Existen dos categorías para clasificar la práctica del deporte: </a:t>
            </a:r>
            <a:endParaRPr lang="es-CL" dirty="0" smtClean="0"/>
          </a:p>
          <a:p>
            <a:pPr marL="525780" indent="-457200" algn="just">
              <a:buAutoNum type="arabicPeriod"/>
            </a:pPr>
            <a:r>
              <a:rPr lang="es-CL" dirty="0" smtClean="0"/>
              <a:t>Suave </a:t>
            </a:r>
          </a:p>
          <a:p>
            <a:pPr marL="525780" indent="-457200" algn="just">
              <a:buAutoNum type="arabicPeriod"/>
            </a:pPr>
            <a:r>
              <a:rPr lang="es-CL" dirty="0" smtClean="0"/>
              <a:t>Moderado </a:t>
            </a:r>
          </a:p>
          <a:p>
            <a:pPr marL="525780" indent="-457200" algn="just">
              <a:buAutoNum type="arabicPeriod"/>
            </a:pPr>
            <a:r>
              <a:rPr lang="es-CL" dirty="0" smtClean="0"/>
              <a:t>Fuerte </a:t>
            </a:r>
          </a:p>
          <a:p>
            <a:pPr marL="68580" indent="0" algn="just">
              <a:buNone/>
            </a:pPr>
            <a:r>
              <a:rPr lang="es-CL" dirty="0" smtClean="0"/>
              <a:t>Si </a:t>
            </a:r>
            <a:r>
              <a:rPr lang="es-CL" dirty="0"/>
              <a:t>lo que deseamos es mejorar nuestra resistencia y la condición del corazón, lo recomendable es ejecutar dichos ejercicios haciendo una práctica de suave a </a:t>
            </a:r>
            <a:r>
              <a:rPr lang="es-CL" dirty="0" smtClean="0"/>
              <a:t>moderada </a:t>
            </a:r>
            <a:r>
              <a:rPr lang="es-CL" dirty="0"/>
              <a:t>cuando menos dos veces por semana. </a:t>
            </a:r>
            <a:endParaRPr lang="es-CL" dirty="0" smtClean="0"/>
          </a:p>
          <a:p>
            <a:pPr marL="68580" indent="0" algn="just">
              <a:buNone/>
            </a:pPr>
            <a:r>
              <a:rPr lang="es-CL" dirty="0" smtClean="0"/>
              <a:t>El </a:t>
            </a:r>
            <a:r>
              <a:rPr lang="es-CL" dirty="0"/>
              <a:t>impacto en la salud que tiene la constante práctica de ejercicios aeróbicos es la siguiente: disminuye peso, grasa corporal, presión sanguínea, estrés y tensión nervios, fortalece el corazón, reduce el colesterol malo y elimina toxinas por medio de la respiración.</a:t>
            </a:r>
          </a:p>
        </p:txBody>
      </p:sp>
    </p:spTree>
    <p:extLst>
      <p:ext uri="{BB962C8B-B14F-4D97-AF65-F5344CB8AC3E}">
        <p14:creationId xmlns:p14="http://schemas.microsoft.com/office/powerpoint/2010/main" val="12865676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43490" y="332656"/>
            <a:ext cx="7024744" cy="1143000"/>
          </a:xfrm>
        </p:spPr>
        <p:txBody>
          <a:bodyPr/>
          <a:lstStyle/>
          <a:p>
            <a:pPr algn="ctr"/>
            <a:r>
              <a:rPr lang="es-CL" dirty="0"/>
              <a:t>Ejercicio </a:t>
            </a:r>
            <a:r>
              <a:rPr lang="es-CL" dirty="0" smtClean="0"/>
              <a:t>Anaeróbico </a:t>
            </a:r>
            <a:endParaRPr lang="es-CL" dirty="0"/>
          </a:p>
        </p:txBody>
      </p:sp>
      <p:sp>
        <p:nvSpPr>
          <p:cNvPr id="3" name="Marcador de contenido 2"/>
          <p:cNvSpPr>
            <a:spLocks noGrp="1"/>
          </p:cNvSpPr>
          <p:nvPr>
            <p:ph idx="1"/>
          </p:nvPr>
        </p:nvSpPr>
        <p:spPr>
          <a:xfrm>
            <a:off x="395536" y="1628800"/>
            <a:ext cx="8136904" cy="4752528"/>
          </a:xfrm>
        </p:spPr>
        <p:txBody>
          <a:bodyPr>
            <a:normAutofit fontScale="85000" lnSpcReduction="10000"/>
          </a:bodyPr>
          <a:lstStyle/>
          <a:p>
            <a:pPr algn="just"/>
            <a:r>
              <a:rPr lang="es-CL" dirty="0" smtClean="0"/>
              <a:t>Este </a:t>
            </a:r>
            <a:r>
              <a:rPr lang="es-CL" dirty="0"/>
              <a:t>ejercicio se desarrolla con una intensidad alta, pero de poca duración. </a:t>
            </a:r>
            <a:endParaRPr lang="es-CL" dirty="0" smtClean="0"/>
          </a:p>
          <a:p>
            <a:pPr algn="just"/>
            <a:r>
              <a:rPr lang="es-CL" dirty="0" smtClean="0"/>
              <a:t>Beneficios</a:t>
            </a:r>
            <a:r>
              <a:rPr lang="es-CL" dirty="0"/>
              <a:t>: La tonificación del sistema músculo-esquelético. </a:t>
            </a:r>
            <a:endParaRPr lang="es-CL" dirty="0" smtClean="0"/>
          </a:p>
          <a:p>
            <a:pPr algn="just"/>
            <a:r>
              <a:rPr lang="es-CL" dirty="0" smtClean="0"/>
              <a:t>Podemos </a:t>
            </a:r>
            <a:r>
              <a:rPr lang="es-CL" dirty="0"/>
              <a:t>mencionar como ejercicios anaeróbicos los siguientes: </a:t>
            </a:r>
            <a:endParaRPr lang="es-CL" dirty="0" smtClean="0"/>
          </a:p>
          <a:p>
            <a:pPr marL="525780" indent="-457200" algn="just">
              <a:buFont typeface="+mj-lt"/>
              <a:buAutoNum type="arabicPeriod"/>
            </a:pPr>
            <a:r>
              <a:rPr lang="es-CL" dirty="0" smtClean="0"/>
              <a:t>Pesas</a:t>
            </a:r>
            <a:r>
              <a:rPr lang="es-CL" dirty="0"/>
              <a:t>. </a:t>
            </a:r>
            <a:endParaRPr lang="es-CL" dirty="0" smtClean="0"/>
          </a:p>
          <a:p>
            <a:pPr marL="525780" indent="-457200" algn="just">
              <a:buFont typeface="+mj-lt"/>
              <a:buAutoNum type="arabicPeriod"/>
            </a:pPr>
            <a:r>
              <a:rPr lang="es-CL" dirty="0" smtClean="0"/>
              <a:t>Carrera </a:t>
            </a:r>
            <a:r>
              <a:rPr lang="es-CL" dirty="0"/>
              <a:t>de velocidad. </a:t>
            </a:r>
            <a:endParaRPr lang="es-CL" dirty="0" smtClean="0"/>
          </a:p>
          <a:p>
            <a:pPr marL="525780" indent="-457200" algn="just">
              <a:buFont typeface="+mj-lt"/>
              <a:buAutoNum type="arabicPeriod"/>
            </a:pPr>
            <a:r>
              <a:rPr lang="es-CL" dirty="0" smtClean="0"/>
              <a:t>Todo </a:t>
            </a:r>
            <a:r>
              <a:rPr lang="es-CL" dirty="0"/>
              <a:t>ejercicio que requiera gran esfuerzo y se realice en poco tiempo. </a:t>
            </a:r>
            <a:endParaRPr lang="es-CL" dirty="0" smtClean="0"/>
          </a:p>
          <a:p>
            <a:pPr algn="just"/>
            <a:r>
              <a:rPr lang="es-CL" dirty="0" smtClean="0"/>
              <a:t>Cuando </a:t>
            </a:r>
            <a:r>
              <a:rPr lang="es-CL" dirty="0"/>
              <a:t>el oxígeno en el cuerpo es insuficiente, se entra en un estado llamado "fase anaeróbica”, esto entorpece el movimiento y el rendimiento. </a:t>
            </a:r>
            <a:endParaRPr lang="es-CL" dirty="0" smtClean="0"/>
          </a:p>
          <a:p>
            <a:pPr algn="just"/>
            <a:r>
              <a:rPr lang="es-CL" dirty="0" smtClean="0"/>
              <a:t>Cuando </a:t>
            </a:r>
            <a:r>
              <a:rPr lang="es-CL" dirty="0"/>
              <a:t>el esfuerzo ya es demasiado se inhiben los movimientos, siendo como resultado que las fibras musculares no logren contraerse.</a:t>
            </a:r>
          </a:p>
        </p:txBody>
      </p:sp>
    </p:spTree>
    <p:extLst>
      <p:ext uri="{BB962C8B-B14F-4D97-AF65-F5344CB8AC3E}">
        <p14:creationId xmlns:p14="http://schemas.microsoft.com/office/powerpoint/2010/main" val="31098859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67544" y="908720"/>
            <a:ext cx="7920880" cy="5688632"/>
          </a:xfrm>
        </p:spPr>
        <p:txBody>
          <a:bodyPr>
            <a:normAutofit/>
          </a:bodyPr>
          <a:lstStyle/>
          <a:p>
            <a:pPr algn="just"/>
            <a:r>
              <a:rPr lang="es-CL" dirty="0"/>
              <a:t>Se mide el esfuerzo en pulsaciones. El rango de pulsaciones va de las 120 a 140, se recomienda no exceder las 130 ya que deja de circular el oxígeno en nuestro cuerpo. </a:t>
            </a:r>
            <a:endParaRPr lang="es-CL" dirty="0" smtClean="0"/>
          </a:p>
          <a:p>
            <a:pPr algn="just"/>
            <a:r>
              <a:rPr lang="es-CL" dirty="0" smtClean="0"/>
              <a:t>Si </a:t>
            </a:r>
            <a:r>
              <a:rPr lang="es-CL" dirty="0"/>
              <a:t>se cuida la práctica de un ejercicio anaeróbico, lograremos a largo plazo las siguientes ventajas: La irrigación sanguínea del corazón aumenta del volumen por minuto, disminuye cuando estamos en reposo las pulsaciones, mejora nuestra respiración y se absorbe mejor el oxígeno mejorando nuestro rendimiento</a:t>
            </a:r>
            <a:r>
              <a:rPr lang="es-CL" dirty="0" smtClean="0"/>
              <a:t>.</a:t>
            </a:r>
          </a:p>
          <a:p>
            <a:pPr marL="68580" indent="0" algn="just">
              <a:buNone/>
            </a:pPr>
            <a:endParaRPr lang="es-CL" dirty="0" smtClean="0"/>
          </a:p>
          <a:p>
            <a:pPr marL="68580" indent="0" algn="ctr">
              <a:buNone/>
            </a:pPr>
            <a:r>
              <a:rPr lang="es-CL" dirty="0">
                <a:hlinkClick r:id="rId2"/>
              </a:rPr>
              <a:t>https://www.youtube.com/watch?v=PW1AX348-CI</a:t>
            </a:r>
            <a:endParaRPr lang="es-CL" dirty="0"/>
          </a:p>
        </p:txBody>
      </p:sp>
    </p:spTree>
    <p:extLst>
      <p:ext uri="{BB962C8B-B14F-4D97-AF65-F5344CB8AC3E}">
        <p14:creationId xmlns:p14="http://schemas.microsoft.com/office/powerpoint/2010/main" val="36856470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1124744"/>
            <a:ext cx="7024744" cy="1143000"/>
          </a:xfrm>
        </p:spPr>
        <p:txBody>
          <a:bodyPr>
            <a:normAutofit fontScale="90000"/>
          </a:bodyPr>
          <a:lstStyle/>
          <a:p>
            <a:pPr algn="ctr"/>
            <a:r>
              <a:rPr lang="es-ES" b="1" dirty="0"/>
              <a:t>Razones por las que se realiza el examen</a:t>
            </a:r>
            <a:r>
              <a:rPr lang="es-ES" dirty="0"/>
              <a:t/>
            </a:r>
            <a:br>
              <a:rPr lang="es-ES" dirty="0"/>
            </a:br>
            <a:endParaRPr lang="es-ES" dirty="0"/>
          </a:p>
        </p:txBody>
      </p:sp>
      <p:sp>
        <p:nvSpPr>
          <p:cNvPr id="3" name="2 Marcador de contenido"/>
          <p:cNvSpPr>
            <a:spLocks noGrp="1"/>
          </p:cNvSpPr>
          <p:nvPr>
            <p:ph idx="1"/>
          </p:nvPr>
        </p:nvSpPr>
        <p:spPr>
          <a:xfrm>
            <a:off x="611560" y="1916832"/>
            <a:ext cx="7920880" cy="4752528"/>
          </a:xfrm>
        </p:spPr>
        <p:txBody>
          <a:bodyPr>
            <a:normAutofit fontScale="92500" lnSpcReduction="20000"/>
          </a:bodyPr>
          <a:lstStyle/>
          <a:p>
            <a:pPr algn="just"/>
            <a:r>
              <a:rPr lang="es-ES" dirty="0"/>
              <a:t>La medición del pulso proporciona información importante acerca de su salud. Cualquier cambio de la frecuencia cardíaca normal puede ser indicio de </a:t>
            </a:r>
            <a:r>
              <a:rPr lang="es-ES" dirty="0" smtClean="0"/>
              <a:t>un problema cardiaco. </a:t>
            </a:r>
            <a:r>
              <a:rPr lang="es-ES" dirty="0"/>
              <a:t>El pulso rápido puede ser un signo de la presencia de una infección o deshidratación. </a:t>
            </a:r>
            <a:endParaRPr lang="es-ES" dirty="0" smtClean="0"/>
          </a:p>
          <a:p>
            <a:pPr algn="just"/>
            <a:endParaRPr lang="es-ES" dirty="0"/>
          </a:p>
          <a:p>
            <a:pPr algn="just"/>
            <a:r>
              <a:rPr lang="es-ES" dirty="0" smtClean="0"/>
              <a:t>En </a:t>
            </a:r>
            <a:r>
              <a:rPr lang="es-ES" dirty="0"/>
              <a:t>situaciones de emergencia, la frecuencia del pulso puede ayudar a determinar si el corazón del paciente está bombeando</a:t>
            </a:r>
            <a:r>
              <a:rPr lang="es-ES" dirty="0" smtClean="0"/>
              <a:t>.</a:t>
            </a:r>
          </a:p>
          <a:p>
            <a:pPr algn="just"/>
            <a:endParaRPr lang="es-ES" dirty="0" smtClean="0"/>
          </a:p>
          <a:p>
            <a:pPr algn="just"/>
            <a:r>
              <a:rPr lang="es-ES" dirty="0"/>
              <a:t>La medición del pulso tiene también otros usos. Durante el ejercicio o inmediatamente después, la frecuencia del pulso brinda información sobre el estado atlético y su salud.</a:t>
            </a:r>
          </a:p>
          <a:p>
            <a:pPr algn="just"/>
            <a:endParaRPr lang="es-ES" dirty="0"/>
          </a:p>
          <a:p>
            <a:pPr algn="just"/>
            <a:endParaRPr lang="es-ES" dirty="0"/>
          </a:p>
        </p:txBody>
      </p:sp>
    </p:spTree>
    <p:extLst>
      <p:ext uri="{BB962C8B-B14F-4D97-AF65-F5344CB8AC3E}">
        <p14:creationId xmlns:p14="http://schemas.microsoft.com/office/powerpoint/2010/main" val="304323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490" y="1133872"/>
            <a:ext cx="7024744" cy="1143000"/>
          </a:xfrm>
        </p:spPr>
        <p:txBody>
          <a:bodyPr>
            <a:normAutofit fontScale="90000"/>
          </a:bodyPr>
          <a:lstStyle/>
          <a:p>
            <a:pPr algn="ctr"/>
            <a:r>
              <a:rPr lang="es-ES" dirty="0" smtClean="0"/>
              <a:t>Frecuencia Cardiaca (FC) </a:t>
            </a:r>
            <a:br>
              <a:rPr lang="es-ES" dirty="0" smtClean="0"/>
            </a:br>
            <a:endParaRPr lang="es-ES" dirty="0"/>
          </a:p>
        </p:txBody>
      </p:sp>
      <p:sp>
        <p:nvSpPr>
          <p:cNvPr id="3" name="2 Marcador de contenido"/>
          <p:cNvSpPr>
            <a:spLocks noGrp="1"/>
          </p:cNvSpPr>
          <p:nvPr>
            <p:ph idx="1"/>
          </p:nvPr>
        </p:nvSpPr>
        <p:spPr>
          <a:xfrm>
            <a:off x="611560" y="1916832"/>
            <a:ext cx="7776864" cy="4320480"/>
          </a:xfrm>
        </p:spPr>
        <p:txBody>
          <a:bodyPr>
            <a:normAutofit/>
          </a:bodyPr>
          <a:lstStyle/>
          <a:p>
            <a:pPr algn="just"/>
            <a:r>
              <a:rPr lang="es-CL" dirty="0" smtClean="0"/>
              <a:t> </a:t>
            </a:r>
            <a:r>
              <a:rPr lang="es-CL" dirty="0"/>
              <a:t>La frecuencia cardiaca (Fc) se define como las veces que late corazón por unidad de tiempo. Normalmente se expresa en pulsaciones por minuto. Es un valor muy importante en el deporte ya que nos dice numérica, objetiva y rápidamente cómo está actuando nuestro cuerpo ante un esfuerzo. También nos permite conocer el grado de intensidad del ejercicio que estamos realizando. </a:t>
            </a:r>
            <a:endParaRPr lang="es-ES" dirty="0">
              <a:solidFill>
                <a:srgbClr val="FF0000"/>
              </a:solidFill>
            </a:endParaRPr>
          </a:p>
        </p:txBody>
      </p:sp>
    </p:spTree>
    <p:extLst>
      <p:ext uri="{BB962C8B-B14F-4D97-AF65-F5344CB8AC3E}">
        <p14:creationId xmlns:p14="http://schemas.microsoft.com/office/powerpoint/2010/main" val="11622828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260648"/>
            <a:ext cx="7024744" cy="1143000"/>
          </a:xfrm>
        </p:spPr>
        <p:txBody>
          <a:bodyPr/>
          <a:lstStyle/>
          <a:p>
            <a:pPr algn="ctr"/>
            <a:r>
              <a:rPr lang="es-ES" dirty="0" smtClean="0"/>
              <a:t>F.C Anormales</a:t>
            </a:r>
            <a:endParaRPr lang="es-ES" dirty="0"/>
          </a:p>
        </p:txBody>
      </p:sp>
      <p:sp>
        <p:nvSpPr>
          <p:cNvPr id="3" name="2 Marcador de contenido"/>
          <p:cNvSpPr>
            <a:spLocks noGrp="1"/>
          </p:cNvSpPr>
          <p:nvPr>
            <p:ph idx="1"/>
          </p:nvPr>
        </p:nvSpPr>
        <p:spPr>
          <a:xfrm>
            <a:off x="467544" y="1628800"/>
            <a:ext cx="8280920" cy="5040560"/>
          </a:xfrm>
        </p:spPr>
        <p:txBody>
          <a:bodyPr>
            <a:normAutofit fontScale="92500" lnSpcReduction="10000"/>
          </a:bodyPr>
          <a:lstStyle/>
          <a:p>
            <a:r>
              <a:rPr lang="es-ES" dirty="0"/>
              <a:t>Las frecuencias cardíacas en reposo que están continuamente altas (</a:t>
            </a:r>
            <a:r>
              <a:rPr lang="es-ES" b="1" dirty="0"/>
              <a:t>taquicardia</a:t>
            </a:r>
            <a:r>
              <a:rPr lang="es-ES" dirty="0"/>
              <a:t>) pueden ser indicio de un problema y debe consultarlo con el médico. </a:t>
            </a:r>
            <a:endParaRPr lang="es-ES" dirty="0" smtClean="0"/>
          </a:p>
          <a:p>
            <a:r>
              <a:rPr lang="es-ES" dirty="0" smtClean="0"/>
              <a:t>También </a:t>
            </a:r>
            <a:r>
              <a:rPr lang="es-ES" dirty="0"/>
              <a:t>consulte respecto a frecuencias cardíacas en reposo que estén por debajo de los valores normales (</a:t>
            </a:r>
            <a:r>
              <a:rPr lang="es-ES" b="1" dirty="0"/>
              <a:t>bradicardia</a:t>
            </a:r>
            <a:r>
              <a:rPr lang="es-ES" dirty="0"/>
              <a:t>).</a:t>
            </a:r>
          </a:p>
          <a:p>
            <a:r>
              <a:rPr lang="es-ES" dirty="0" smtClean="0"/>
              <a:t>Un</a:t>
            </a:r>
            <a:r>
              <a:rPr lang="es-ES" dirty="0"/>
              <a:t> </a:t>
            </a:r>
            <a:r>
              <a:rPr lang="es-ES" b="1" dirty="0"/>
              <a:t>P</a:t>
            </a:r>
            <a:r>
              <a:rPr lang="es-ES" b="1" dirty="0" smtClean="0"/>
              <a:t>ulso </a:t>
            </a:r>
            <a:r>
              <a:rPr lang="es-ES" b="1" dirty="0"/>
              <a:t>I</a:t>
            </a:r>
            <a:r>
              <a:rPr lang="es-ES" b="1" dirty="0" smtClean="0"/>
              <a:t>rregular</a:t>
            </a:r>
            <a:r>
              <a:rPr lang="es-ES" dirty="0"/>
              <a:t> también puede ser indicio de un problema.</a:t>
            </a:r>
          </a:p>
          <a:p>
            <a:r>
              <a:rPr lang="es-ES" dirty="0"/>
              <a:t>Un pulso que es difícil de localizar puede significar que hay obstrucción en la arteria. Estas obstrucciones son frecuentes en personas con </a:t>
            </a:r>
            <a:r>
              <a:rPr lang="es-ES" b="1" dirty="0"/>
              <a:t>D</a:t>
            </a:r>
            <a:r>
              <a:rPr lang="es-ES" b="1" dirty="0" smtClean="0"/>
              <a:t>iabetes </a:t>
            </a:r>
            <a:r>
              <a:rPr lang="es-ES" b="1" dirty="0"/>
              <a:t>o A</a:t>
            </a:r>
            <a:r>
              <a:rPr lang="es-ES" b="1" dirty="0" smtClean="0"/>
              <a:t>teroesclerosis</a:t>
            </a:r>
            <a:r>
              <a:rPr lang="es-ES" dirty="0"/>
              <a:t> a raíz del colesterol alto. </a:t>
            </a:r>
            <a:endParaRPr lang="es-ES" dirty="0" smtClean="0"/>
          </a:p>
          <a:p>
            <a:r>
              <a:rPr lang="es-ES" dirty="0" smtClean="0"/>
              <a:t>El </a:t>
            </a:r>
            <a:r>
              <a:rPr lang="es-ES" dirty="0"/>
              <a:t>médico puede ordenar un examen, conocido como estudio </a:t>
            </a:r>
            <a:r>
              <a:rPr lang="es-ES" dirty="0" err="1"/>
              <a:t>Doppler</a:t>
            </a:r>
            <a:r>
              <a:rPr lang="es-ES" dirty="0"/>
              <a:t>, para evaluar las obstrucciones.</a:t>
            </a:r>
          </a:p>
          <a:p>
            <a:endParaRPr lang="es-ES" dirty="0"/>
          </a:p>
        </p:txBody>
      </p:sp>
    </p:spTree>
    <p:extLst>
      <p:ext uri="{BB962C8B-B14F-4D97-AF65-F5344CB8AC3E}">
        <p14:creationId xmlns:p14="http://schemas.microsoft.com/office/powerpoint/2010/main" val="17241623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915816" y="-315416"/>
            <a:ext cx="7024744" cy="901904"/>
          </a:xfrm>
        </p:spPr>
        <p:txBody>
          <a:bodyPr/>
          <a:lstStyle/>
          <a:p>
            <a:pPr algn="ctr"/>
            <a:r>
              <a:rPr lang="es-CL" dirty="0" smtClean="0"/>
              <a:t>Actividad</a:t>
            </a:r>
            <a:endParaRPr lang="es-CL" dirty="0"/>
          </a:p>
        </p:txBody>
      </p:sp>
      <p:graphicFrame>
        <p:nvGraphicFramePr>
          <p:cNvPr id="9" name="Tabla 8"/>
          <p:cNvGraphicFramePr>
            <a:graphicFrameLocks noGrp="1"/>
          </p:cNvGraphicFramePr>
          <p:nvPr>
            <p:extLst>
              <p:ext uri="{D42A27DB-BD31-4B8C-83A1-F6EECF244321}">
                <p14:modId xmlns:p14="http://schemas.microsoft.com/office/powerpoint/2010/main" val="4075095819"/>
              </p:ext>
            </p:extLst>
          </p:nvPr>
        </p:nvGraphicFramePr>
        <p:xfrm>
          <a:off x="811448" y="2142353"/>
          <a:ext cx="7488831" cy="3429788"/>
        </p:xfrm>
        <a:graphic>
          <a:graphicData uri="http://schemas.openxmlformats.org/drawingml/2006/table">
            <a:tbl>
              <a:tblPr firstRow="1" bandRow="1">
                <a:tableStyleId>{5C22544A-7EE6-4342-B048-85BDC9FD1C3A}</a:tableStyleId>
              </a:tblPr>
              <a:tblGrid>
                <a:gridCol w="3616535"/>
                <a:gridCol w="1872208"/>
                <a:gridCol w="2000088"/>
              </a:tblGrid>
              <a:tr h="670005">
                <a:tc>
                  <a:txBody>
                    <a:bodyPr/>
                    <a:lstStyle/>
                    <a:p>
                      <a:pPr algn="ctr"/>
                      <a:r>
                        <a:rPr lang="es-CL" dirty="0" smtClean="0"/>
                        <a:t>Actividad </a:t>
                      </a:r>
                    </a:p>
                    <a:p>
                      <a:pPr algn="ctr"/>
                      <a:r>
                        <a:rPr lang="es-CL" dirty="0" smtClean="0"/>
                        <a:t>Física</a:t>
                      </a:r>
                      <a:endParaRPr lang="es-CL" dirty="0"/>
                    </a:p>
                  </a:txBody>
                  <a:tcPr/>
                </a:tc>
                <a:tc>
                  <a:txBody>
                    <a:bodyPr/>
                    <a:lstStyle/>
                    <a:p>
                      <a:pPr algn="ctr"/>
                      <a:r>
                        <a:rPr lang="es-CL" dirty="0" smtClean="0"/>
                        <a:t>% Intensidad </a:t>
                      </a:r>
                      <a:endParaRPr lang="es-CL" dirty="0"/>
                    </a:p>
                  </a:txBody>
                  <a:tcPr/>
                </a:tc>
                <a:tc>
                  <a:txBody>
                    <a:bodyPr/>
                    <a:lstStyle/>
                    <a:p>
                      <a:pPr algn="ctr"/>
                      <a:r>
                        <a:rPr lang="es-CL" dirty="0" smtClean="0"/>
                        <a:t>Frecuencia Cardiaca </a:t>
                      </a:r>
                      <a:endParaRPr lang="es-CL" dirty="0"/>
                    </a:p>
                  </a:txBody>
                  <a:tcPr/>
                </a:tc>
              </a:tr>
              <a:tr h="382860">
                <a:tc>
                  <a:txBody>
                    <a:bodyPr/>
                    <a:lstStyle/>
                    <a:p>
                      <a:r>
                        <a:rPr lang="es-CL" dirty="0" smtClean="0"/>
                        <a:t>Sentado</a:t>
                      </a:r>
                      <a:endParaRPr lang="es-CL" dirty="0"/>
                    </a:p>
                  </a:txBody>
                  <a:tcPr/>
                </a:tc>
                <a:tc>
                  <a:txBody>
                    <a:bodyPr/>
                    <a:lstStyle/>
                    <a:p>
                      <a:r>
                        <a:rPr lang="es-CL" dirty="0" smtClean="0"/>
                        <a:t>0%</a:t>
                      </a:r>
                      <a:endParaRPr lang="es-CL" dirty="0"/>
                    </a:p>
                  </a:txBody>
                  <a:tcPr/>
                </a:tc>
                <a:tc>
                  <a:txBody>
                    <a:bodyPr/>
                    <a:lstStyle/>
                    <a:p>
                      <a:endParaRPr lang="es-CL" dirty="0"/>
                    </a:p>
                  </a:txBody>
                  <a:tcPr/>
                </a:tc>
              </a:tr>
              <a:tr h="558338">
                <a:tc>
                  <a:txBody>
                    <a:bodyPr/>
                    <a:lstStyle/>
                    <a:p>
                      <a:r>
                        <a:rPr lang="es-CL" dirty="0" smtClean="0"/>
                        <a:t>Bailar </a:t>
                      </a:r>
                    </a:p>
                    <a:p>
                      <a:r>
                        <a:rPr lang="es-CL" sz="1100" dirty="0" smtClean="0">
                          <a:hlinkClick r:id="rId2"/>
                        </a:rPr>
                        <a:t>https://www.youtube.com/watch?v=r7we9XOjnp4</a:t>
                      </a:r>
                      <a:endParaRPr lang="es-CL" sz="1100" dirty="0"/>
                    </a:p>
                  </a:txBody>
                  <a:tcPr/>
                </a:tc>
                <a:tc>
                  <a:txBody>
                    <a:bodyPr/>
                    <a:lstStyle/>
                    <a:p>
                      <a:endParaRPr lang="es-CL" dirty="0"/>
                    </a:p>
                  </a:txBody>
                  <a:tcPr/>
                </a:tc>
                <a:tc>
                  <a:txBody>
                    <a:bodyPr/>
                    <a:lstStyle/>
                    <a:p>
                      <a:endParaRPr lang="es-CL"/>
                    </a:p>
                  </a:txBody>
                  <a:tcPr/>
                </a:tc>
              </a:tr>
              <a:tr h="382860">
                <a:tc>
                  <a:txBody>
                    <a:bodyPr/>
                    <a:lstStyle/>
                    <a:p>
                      <a:r>
                        <a:rPr lang="es-CL" dirty="0" smtClean="0"/>
                        <a:t>Corre</a:t>
                      </a:r>
                      <a:r>
                        <a:rPr lang="es-CL" baseline="0" dirty="0" smtClean="0"/>
                        <a:t> los mas rápido 50 mts</a:t>
                      </a:r>
                      <a:endParaRPr lang="es-CL" dirty="0"/>
                    </a:p>
                  </a:txBody>
                  <a:tcPr/>
                </a:tc>
                <a:tc>
                  <a:txBody>
                    <a:bodyPr/>
                    <a:lstStyle/>
                    <a:p>
                      <a:endParaRPr lang="es-CL" dirty="0"/>
                    </a:p>
                  </a:txBody>
                  <a:tcPr/>
                </a:tc>
                <a:tc>
                  <a:txBody>
                    <a:bodyPr/>
                    <a:lstStyle/>
                    <a:p>
                      <a:endParaRPr lang="es-CL"/>
                    </a:p>
                  </a:txBody>
                  <a:tcPr/>
                </a:tc>
              </a:tr>
              <a:tr h="382860">
                <a:tc>
                  <a:txBody>
                    <a:bodyPr/>
                    <a:lstStyle/>
                    <a:p>
                      <a:r>
                        <a:rPr lang="es-CL" dirty="0" smtClean="0"/>
                        <a:t>Trota suavemente 200</a:t>
                      </a:r>
                      <a:r>
                        <a:rPr lang="es-CL" baseline="0" dirty="0" smtClean="0"/>
                        <a:t> mts</a:t>
                      </a:r>
                      <a:endParaRPr lang="es-CL" dirty="0"/>
                    </a:p>
                  </a:txBody>
                  <a:tcPr/>
                </a:tc>
                <a:tc>
                  <a:txBody>
                    <a:bodyPr/>
                    <a:lstStyle/>
                    <a:p>
                      <a:endParaRPr lang="es-CL"/>
                    </a:p>
                  </a:txBody>
                  <a:tcPr/>
                </a:tc>
                <a:tc>
                  <a:txBody>
                    <a:bodyPr/>
                    <a:lstStyle/>
                    <a:p>
                      <a:endParaRPr lang="es-CL"/>
                    </a:p>
                  </a:txBody>
                  <a:tcPr/>
                </a:tc>
              </a:tr>
              <a:tr h="670005">
                <a:tc>
                  <a:txBody>
                    <a:bodyPr/>
                    <a:lstStyle/>
                    <a:p>
                      <a:r>
                        <a:rPr lang="es-CL" dirty="0" smtClean="0"/>
                        <a:t>5 posiciones de</a:t>
                      </a:r>
                      <a:r>
                        <a:rPr lang="es-CL" baseline="0" dirty="0" smtClean="0"/>
                        <a:t> elongación</a:t>
                      </a:r>
                      <a:endParaRPr lang="es-CL" dirty="0" smtClean="0"/>
                    </a:p>
                    <a:p>
                      <a:r>
                        <a:rPr lang="es-CL" dirty="0" smtClean="0"/>
                        <a:t>(respira lentamente)</a:t>
                      </a:r>
                      <a:endParaRPr lang="es-CL" dirty="0"/>
                    </a:p>
                  </a:txBody>
                  <a:tcPr/>
                </a:tc>
                <a:tc>
                  <a:txBody>
                    <a:bodyPr/>
                    <a:lstStyle/>
                    <a:p>
                      <a:endParaRPr lang="es-CL"/>
                    </a:p>
                  </a:txBody>
                  <a:tcPr/>
                </a:tc>
                <a:tc>
                  <a:txBody>
                    <a:bodyPr/>
                    <a:lstStyle/>
                    <a:p>
                      <a:endParaRPr lang="es-CL"/>
                    </a:p>
                  </a:txBody>
                  <a:tcPr/>
                </a:tc>
              </a:tr>
              <a:tr h="382860">
                <a:tc>
                  <a:txBody>
                    <a:bodyPr/>
                    <a:lstStyle/>
                    <a:p>
                      <a:r>
                        <a:rPr lang="es-CL" dirty="0" smtClean="0"/>
                        <a:t>Realizar un plancha por 1 min</a:t>
                      </a:r>
                      <a:endParaRPr lang="es-CL" dirty="0"/>
                    </a:p>
                  </a:txBody>
                  <a:tcPr/>
                </a:tc>
                <a:tc>
                  <a:txBody>
                    <a:bodyPr/>
                    <a:lstStyle/>
                    <a:p>
                      <a:endParaRPr lang="es-CL" dirty="0"/>
                    </a:p>
                  </a:txBody>
                  <a:tcPr/>
                </a:tc>
                <a:tc>
                  <a:txBody>
                    <a:bodyPr/>
                    <a:lstStyle/>
                    <a:p>
                      <a:endParaRPr lang="es-CL" dirty="0"/>
                    </a:p>
                  </a:txBody>
                  <a:tcPr/>
                </a:tc>
              </a:tr>
            </a:tbl>
          </a:graphicData>
        </a:graphic>
      </p:graphicFrame>
      <p:sp>
        <p:nvSpPr>
          <p:cNvPr id="10" name="CuadroTexto 9"/>
          <p:cNvSpPr txBox="1"/>
          <p:nvPr/>
        </p:nvSpPr>
        <p:spPr>
          <a:xfrm>
            <a:off x="811448" y="873958"/>
            <a:ext cx="7488832" cy="1200329"/>
          </a:xfrm>
          <a:prstGeom prst="rect">
            <a:avLst/>
          </a:prstGeom>
          <a:noFill/>
        </p:spPr>
        <p:txBody>
          <a:bodyPr wrap="square" rtlCol="0">
            <a:spAutoFit/>
          </a:bodyPr>
          <a:lstStyle/>
          <a:p>
            <a:r>
              <a:rPr lang="es-CL" dirty="0" smtClean="0"/>
              <a:t>Realiza las acciones que te piden y completa el siguiente cuadro</a:t>
            </a:r>
          </a:p>
          <a:p>
            <a:r>
              <a:rPr lang="es-CL" dirty="0" smtClean="0"/>
              <a:t>Nombre: </a:t>
            </a:r>
          </a:p>
          <a:p>
            <a:r>
              <a:rPr lang="es-CL" dirty="0" smtClean="0"/>
              <a:t>Curso:</a:t>
            </a:r>
          </a:p>
          <a:p>
            <a:r>
              <a:rPr lang="es-CL" dirty="0" smtClean="0"/>
              <a:t> </a:t>
            </a:r>
            <a:endParaRPr lang="es-CL" dirty="0"/>
          </a:p>
        </p:txBody>
      </p:sp>
      <p:sp>
        <p:nvSpPr>
          <p:cNvPr id="11" name="CuadroTexto 10"/>
          <p:cNvSpPr txBox="1"/>
          <p:nvPr/>
        </p:nvSpPr>
        <p:spPr>
          <a:xfrm>
            <a:off x="857224" y="5643578"/>
            <a:ext cx="7128792" cy="923330"/>
          </a:xfrm>
          <a:prstGeom prst="rect">
            <a:avLst/>
          </a:prstGeom>
          <a:noFill/>
        </p:spPr>
        <p:txBody>
          <a:bodyPr wrap="square" rtlCol="0">
            <a:spAutoFit/>
          </a:bodyPr>
          <a:lstStyle/>
          <a:p>
            <a:r>
              <a:rPr lang="es-CL" dirty="0" smtClean="0">
                <a:solidFill>
                  <a:srgbClr val="FF0000"/>
                </a:solidFill>
              </a:rPr>
              <a:t>Manda un foto del siguiente cuadro y envíamelo al </a:t>
            </a:r>
            <a:r>
              <a:rPr lang="es-CL" smtClean="0">
                <a:solidFill>
                  <a:srgbClr val="FF0000"/>
                </a:solidFill>
              </a:rPr>
              <a:t>mail </a:t>
            </a:r>
            <a:r>
              <a:rPr lang="es-CL" smtClean="0">
                <a:solidFill>
                  <a:srgbClr val="FF0000"/>
                </a:solidFill>
                <a:hlinkClick r:id="rId3"/>
              </a:rPr>
              <a:t>sm.fuentes28@hotmail.com</a:t>
            </a:r>
            <a:endParaRPr lang="es-CL" smtClean="0">
              <a:solidFill>
                <a:srgbClr val="FF0000"/>
              </a:solidFill>
            </a:endParaRPr>
          </a:p>
          <a:p>
            <a:endParaRPr lang="es-CL" dirty="0" smtClean="0">
              <a:solidFill>
                <a:srgbClr val="FF0000"/>
              </a:solidFill>
            </a:endParaRPr>
          </a:p>
        </p:txBody>
      </p:sp>
    </p:spTree>
    <p:extLst>
      <p:ext uri="{BB962C8B-B14F-4D97-AF65-F5344CB8AC3E}">
        <p14:creationId xmlns:p14="http://schemas.microsoft.com/office/powerpoint/2010/main" val="2491352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28415" y="404664"/>
            <a:ext cx="7024744" cy="1143000"/>
          </a:xfrm>
        </p:spPr>
        <p:txBody>
          <a:bodyPr/>
          <a:lstStyle/>
          <a:p>
            <a:pPr algn="ctr"/>
            <a:r>
              <a:rPr lang="es-CL" dirty="0"/>
              <a:t>El </a:t>
            </a:r>
            <a:r>
              <a:rPr lang="es-CL" dirty="0" smtClean="0"/>
              <a:t>Corazón </a:t>
            </a:r>
            <a:endParaRPr lang="es-CL" dirty="0"/>
          </a:p>
        </p:txBody>
      </p:sp>
      <p:sp>
        <p:nvSpPr>
          <p:cNvPr id="3" name="Marcador de contenido 2"/>
          <p:cNvSpPr>
            <a:spLocks noGrp="1"/>
          </p:cNvSpPr>
          <p:nvPr>
            <p:ph idx="1"/>
          </p:nvPr>
        </p:nvSpPr>
        <p:spPr>
          <a:xfrm>
            <a:off x="683568" y="1700808"/>
            <a:ext cx="7704856" cy="4608512"/>
          </a:xfrm>
        </p:spPr>
        <p:txBody>
          <a:bodyPr>
            <a:normAutofit fontScale="85000" lnSpcReduction="20000"/>
          </a:bodyPr>
          <a:lstStyle/>
          <a:p>
            <a:r>
              <a:rPr lang="es-CL" dirty="0" smtClean="0"/>
              <a:t>Es un órgano </a:t>
            </a:r>
            <a:r>
              <a:rPr lang="es-CL" dirty="0"/>
              <a:t>hueco con paredes musculares. Su interior está dividido en dos mitades, derecha e izquierda, que no están comunicadas; cada mitad tiene una cavidad superior o aurícula y otra inferior o ventrículo, que si están comunicadas, por lo tanto tenemos dos aurículas y dos ventrículos.</a:t>
            </a:r>
          </a:p>
          <a:p>
            <a:r>
              <a:rPr lang="es-CL" dirty="0"/>
              <a:t>Para impulsar la sangre, el corazón se dilata y se contrae </a:t>
            </a:r>
            <a:r>
              <a:rPr lang="es-CL" dirty="0" smtClean="0"/>
              <a:t>rítmicamente; </a:t>
            </a:r>
            <a:r>
              <a:rPr lang="es-CL" dirty="0"/>
              <a:t>este movimiento del corazón es el llamado latido cardiaco, y tiene lugar en 3 etapas:</a:t>
            </a:r>
          </a:p>
          <a:p>
            <a:r>
              <a:rPr lang="es-CL" dirty="0"/>
              <a:t>A.- El corazón se dilata. Así, hace que la sangre entre en las aurículas por las venas conectadas a ellas.</a:t>
            </a:r>
          </a:p>
          <a:p>
            <a:r>
              <a:rPr lang="es-CL" dirty="0"/>
              <a:t>B.- La sangre pasa de cada aurícula al ventrículo que tiene debajo. Lo hace a través de unas válvulas que impiden que la sangre retroceda hacía las aurículas y obligan a que circule siempre en el mismo sentido.</a:t>
            </a:r>
          </a:p>
          <a:p>
            <a:r>
              <a:rPr lang="es-CL" dirty="0"/>
              <a:t>C.- Los ventrículos se contraen con fuerza y envían la sangre al cuerpo a través de las arterias.</a:t>
            </a:r>
          </a:p>
          <a:p>
            <a:pPr marL="68580" indent="0">
              <a:buNone/>
            </a:pPr>
            <a:endParaRPr lang="es-CL" dirty="0"/>
          </a:p>
          <a:p>
            <a:endParaRPr lang="es-CL" dirty="0"/>
          </a:p>
        </p:txBody>
      </p:sp>
    </p:spTree>
    <p:extLst>
      <p:ext uri="{BB962C8B-B14F-4D97-AF65-F5344CB8AC3E}">
        <p14:creationId xmlns:p14="http://schemas.microsoft.com/office/powerpoint/2010/main" val="6227726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0510" y="1340768"/>
            <a:ext cx="8003938" cy="3744416"/>
          </a:xfrm>
        </p:spPr>
      </p:pic>
    </p:spTree>
    <p:extLst>
      <p:ext uri="{BB962C8B-B14F-4D97-AF65-F5344CB8AC3E}">
        <p14:creationId xmlns:p14="http://schemas.microsoft.com/office/powerpoint/2010/main" val="30243540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67544" y="836712"/>
            <a:ext cx="8208912" cy="5400600"/>
          </a:xfrm>
        </p:spPr>
        <p:txBody>
          <a:bodyPr>
            <a:normAutofit/>
          </a:bodyPr>
          <a:lstStyle/>
          <a:p>
            <a:pPr algn="just"/>
            <a:endParaRPr lang="es-CL" dirty="0"/>
          </a:p>
          <a:p>
            <a:pPr algn="just"/>
            <a:r>
              <a:rPr lang="es-CL" dirty="0" smtClean="0"/>
              <a:t> </a:t>
            </a:r>
            <a:r>
              <a:rPr lang="es-CL" dirty="0"/>
              <a:t>La frecuencia cardiaca en reposo depende de la genética, del sexo, de la edad, del estado físico, del estado psicológico, de la postura, de las condiciones ambientales, </a:t>
            </a:r>
            <a:r>
              <a:rPr lang="es-CL" dirty="0" smtClean="0"/>
              <a:t>entre otros. </a:t>
            </a:r>
            <a:r>
              <a:rPr lang="es-CL" dirty="0"/>
              <a:t>Pero diversos estudios afirman que en un adulto se puede dar como valores medios entre 60-80 </a:t>
            </a:r>
            <a:r>
              <a:rPr lang="es-CL" dirty="0" err="1"/>
              <a:t>lpm</a:t>
            </a:r>
            <a:r>
              <a:rPr lang="es-CL" dirty="0"/>
              <a:t> (Latidos por minuto). </a:t>
            </a:r>
          </a:p>
        </p:txBody>
      </p:sp>
    </p:spTree>
    <p:extLst>
      <p:ext uri="{BB962C8B-B14F-4D97-AF65-F5344CB8AC3E}">
        <p14:creationId xmlns:p14="http://schemas.microsoft.com/office/powerpoint/2010/main" val="38590649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836712"/>
            <a:ext cx="7024744" cy="1143000"/>
          </a:xfrm>
        </p:spPr>
        <p:txBody>
          <a:bodyPr>
            <a:normAutofit fontScale="90000"/>
          </a:bodyPr>
          <a:lstStyle/>
          <a:p>
            <a:pPr algn="ctr"/>
            <a:r>
              <a:rPr lang="es-ES" dirty="0" smtClean="0"/>
              <a:t>Tabla de valores normales de FC en reposo</a:t>
            </a:r>
            <a:endParaRPr lang="es-ES" dirty="0"/>
          </a:p>
        </p:txBody>
      </p:sp>
      <p:sp>
        <p:nvSpPr>
          <p:cNvPr id="3" name="2 Marcador de contenido"/>
          <p:cNvSpPr>
            <a:spLocks noGrp="1"/>
          </p:cNvSpPr>
          <p:nvPr>
            <p:ph idx="1"/>
          </p:nvPr>
        </p:nvSpPr>
        <p:spPr>
          <a:xfrm>
            <a:off x="611560" y="2420888"/>
            <a:ext cx="7992888" cy="4320480"/>
          </a:xfrm>
        </p:spPr>
        <p:txBody>
          <a:bodyPr>
            <a:normAutofit fontScale="85000" lnSpcReduction="10000"/>
          </a:bodyPr>
          <a:lstStyle/>
          <a:p>
            <a:pPr lvl="0"/>
            <a:r>
              <a:rPr lang="es-ES" dirty="0"/>
              <a:t>Recién nacidos (0 - 1 mes  de edad): 70 a 190 latidos por minuto.</a:t>
            </a:r>
          </a:p>
          <a:p>
            <a:pPr lvl="0"/>
            <a:r>
              <a:rPr lang="es-ES" dirty="0"/>
              <a:t>Bebés (1- 11 meses de edad): 80 a 160 latidos por minuto.</a:t>
            </a:r>
          </a:p>
          <a:p>
            <a:pPr lvl="0"/>
            <a:r>
              <a:rPr lang="es-ES" dirty="0"/>
              <a:t>Niños (1 a 2 años de edad): 80 a 130 latidos por minuto.</a:t>
            </a:r>
          </a:p>
          <a:p>
            <a:pPr lvl="0"/>
            <a:r>
              <a:rPr lang="es-ES" dirty="0"/>
              <a:t>Niños (3 a 4 años de edad): 80 a 120 latidos por minuto.</a:t>
            </a:r>
          </a:p>
          <a:p>
            <a:pPr lvl="0"/>
            <a:r>
              <a:rPr lang="es-ES" dirty="0"/>
              <a:t>Niños (5 a 6 años de edad): 75 a 115 latidos por minuto.</a:t>
            </a:r>
          </a:p>
          <a:p>
            <a:pPr lvl="0"/>
            <a:r>
              <a:rPr lang="es-ES" dirty="0"/>
              <a:t>Niños (7 a 9 años de edad): 70 a 110 latidos por minuto.</a:t>
            </a:r>
          </a:p>
          <a:p>
            <a:pPr lvl="0"/>
            <a:r>
              <a:rPr lang="es-ES" dirty="0"/>
              <a:t>Niños de 10 años o más y adultos (incluso ancianos): 60 a 100 latidos por minuto.</a:t>
            </a:r>
          </a:p>
          <a:p>
            <a:pPr lvl="0"/>
            <a:r>
              <a:rPr lang="es-ES" dirty="0"/>
              <a:t>Atletas bien entrenados: de 40 a 60 latidos por minuto.</a:t>
            </a:r>
          </a:p>
          <a:p>
            <a:endParaRPr lang="es-ES" dirty="0"/>
          </a:p>
        </p:txBody>
      </p:sp>
    </p:spTree>
    <p:extLst>
      <p:ext uri="{BB962C8B-B14F-4D97-AF65-F5344CB8AC3E}">
        <p14:creationId xmlns:p14="http://schemas.microsoft.com/office/powerpoint/2010/main" val="25450294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9552" y="980728"/>
            <a:ext cx="7920996" cy="5544616"/>
          </a:xfrm>
        </p:spPr>
        <p:txBody>
          <a:bodyPr>
            <a:normAutofit lnSpcReduction="10000"/>
          </a:bodyPr>
          <a:lstStyle/>
          <a:p>
            <a:pPr algn="just"/>
            <a:r>
              <a:rPr lang="es-CL" dirty="0"/>
              <a:t>Realizar ejercicio físico reduce los latidos por minuto del corazón en estado de reposo indicando una mejor condición física y consiguiendo que nuestro corazón realice menos esfuerzo a lo largo de toda la vida, podríamos afirmar que el ejercicio físico puede “alargar la vida de nuestro corazón”. </a:t>
            </a:r>
          </a:p>
          <a:p>
            <a:pPr algn="just"/>
            <a:r>
              <a:rPr lang="es-CL" dirty="0" smtClean="0"/>
              <a:t>Un </a:t>
            </a:r>
            <a:r>
              <a:rPr lang="es-CL" dirty="0"/>
              <a:t>deportista en reposo puede perfectamente tener entre 40-50 pulsaciones por minuto. Los deportistas y especialmente los de fondo (ejercicio de larga duración) tienen unas pulsaciones en reposo muy por debajo de los no entrenados, también se adaptan más rápidamente al esfuerzo y después de un ejercicio recuperan el estado inicial igualmente más rápido que los no entrenados. </a:t>
            </a:r>
          </a:p>
          <a:p>
            <a:pPr algn="just"/>
            <a:endParaRPr lang="es-CL" dirty="0"/>
          </a:p>
        </p:txBody>
      </p:sp>
    </p:spTree>
    <p:extLst>
      <p:ext uri="{BB962C8B-B14F-4D97-AF65-F5344CB8AC3E}">
        <p14:creationId xmlns:p14="http://schemas.microsoft.com/office/powerpoint/2010/main" val="12026142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59628" y="1916832"/>
            <a:ext cx="7024744" cy="1143000"/>
          </a:xfrm>
        </p:spPr>
        <p:txBody>
          <a:bodyPr>
            <a:normAutofit fontScale="90000"/>
          </a:bodyPr>
          <a:lstStyle/>
          <a:p>
            <a:pPr algn="ctr"/>
            <a:r>
              <a:rPr lang="es-CL" dirty="0"/>
              <a:t/>
            </a:r>
            <a:br>
              <a:rPr lang="es-CL" dirty="0"/>
            </a:br>
            <a:r>
              <a:rPr lang="es-CL" dirty="0"/>
              <a:t/>
            </a:r>
            <a:br>
              <a:rPr lang="es-CL" dirty="0"/>
            </a:br>
            <a:r>
              <a:rPr lang="es-CL" dirty="0"/>
              <a:t> </a:t>
            </a:r>
            <a:br>
              <a:rPr lang="es-CL" dirty="0"/>
            </a:br>
            <a:r>
              <a:rPr lang="es-CL" b="1" dirty="0"/>
              <a:t>¿Cómo tomar las pulsaciones por minuto? </a:t>
            </a:r>
            <a:r>
              <a:rPr lang="es-CL" dirty="0"/>
              <a:t/>
            </a:r>
            <a:br>
              <a:rPr lang="es-CL" dirty="0"/>
            </a:br>
            <a:r>
              <a:rPr lang="es-ES" dirty="0"/>
              <a:t/>
            </a:r>
            <a:br>
              <a:rPr lang="es-ES" dirty="0"/>
            </a:br>
            <a:endParaRPr lang="es-ES" dirty="0"/>
          </a:p>
        </p:txBody>
      </p:sp>
      <p:sp>
        <p:nvSpPr>
          <p:cNvPr id="3" name="2 Marcador de contenido"/>
          <p:cNvSpPr>
            <a:spLocks noGrp="1"/>
          </p:cNvSpPr>
          <p:nvPr>
            <p:ph idx="1"/>
          </p:nvPr>
        </p:nvSpPr>
        <p:spPr>
          <a:xfrm>
            <a:off x="899592" y="2060848"/>
            <a:ext cx="7344816" cy="4320480"/>
          </a:xfrm>
        </p:spPr>
        <p:txBody>
          <a:bodyPr>
            <a:normAutofit/>
          </a:bodyPr>
          <a:lstStyle/>
          <a:p>
            <a:pPr marL="68580" indent="0" algn="just">
              <a:buNone/>
            </a:pPr>
            <a:r>
              <a:rPr lang="es-CL" dirty="0" smtClean="0"/>
              <a:t>El </a:t>
            </a:r>
            <a:r>
              <a:rPr lang="es-CL" dirty="0"/>
              <a:t>pulso se puede tomar en cualquier arteria superficial que pueda comprimirse contra un hueso. </a:t>
            </a:r>
            <a:endParaRPr lang="es-ES" dirty="0" smtClean="0"/>
          </a:p>
          <a:p>
            <a:pPr lvl="0"/>
            <a:r>
              <a:rPr lang="es-ES" dirty="0" smtClean="0"/>
              <a:t>La </a:t>
            </a:r>
            <a:r>
              <a:rPr lang="es-ES" dirty="0"/>
              <a:t>parte posterior de las rodillas</a:t>
            </a:r>
          </a:p>
          <a:p>
            <a:pPr lvl="0"/>
            <a:r>
              <a:rPr lang="es-ES" dirty="0"/>
              <a:t>La ingle</a:t>
            </a:r>
          </a:p>
          <a:p>
            <a:pPr lvl="0"/>
            <a:r>
              <a:rPr lang="es-ES" dirty="0"/>
              <a:t>El </a:t>
            </a:r>
            <a:r>
              <a:rPr lang="es-ES" dirty="0" smtClean="0"/>
              <a:t>cuello</a:t>
            </a:r>
            <a:endParaRPr lang="es-ES" dirty="0"/>
          </a:p>
          <a:p>
            <a:pPr lvl="0"/>
            <a:r>
              <a:rPr lang="es-ES" dirty="0"/>
              <a:t>La sien</a:t>
            </a:r>
          </a:p>
          <a:p>
            <a:pPr lvl="0"/>
            <a:r>
              <a:rPr lang="es-ES" dirty="0"/>
              <a:t>La parte alta o la cara interna del pie</a:t>
            </a:r>
          </a:p>
          <a:p>
            <a:pPr lvl="0"/>
            <a:r>
              <a:rPr lang="es-ES" dirty="0"/>
              <a:t>La muñeca</a:t>
            </a:r>
          </a:p>
          <a:p>
            <a:endParaRPr lang="es-ES" dirty="0"/>
          </a:p>
        </p:txBody>
      </p:sp>
    </p:spTree>
    <p:extLst>
      <p:ext uri="{BB962C8B-B14F-4D97-AF65-F5344CB8AC3E}">
        <p14:creationId xmlns:p14="http://schemas.microsoft.com/office/powerpoint/2010/main" val="39287451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942920"/>
            <a:ext cx="7024744" cy="829896"/>
          </a:xfrm>
        </p:spPr>
        <p:txBody>
          <a:bodyPr>
            <a:normAutofit fontScale="90000"/>
          </a:bodyPr>
          <a:lstStyle/>
          <a:p>
            <a:pPr algn="ctr"/>
            <a:r>
              <a:rPr lang="es-ES" dirty="0"/>
              <a:t>P</a:t>
            </a:r>
            <a:r>
              <a:rPr lang="es-ES" dirty="0" smtClean="0"/>
              <a:t>ulso </a:t>
            </a:r>
            <a:r>
              <a:rPr lang="es-ES" dirty="0"/>
              <a:t>en el </a:t>
            </a:r>
            <a:r>
              <a:rPr lang="es-ES" dirty="0" smtClean="0"/>
              <a:t>Cuello</a:t>
            </a:r>
            <a:br>
              <a:rPr lang="es-ES" dirty="0" smtClean="0"/>
            </a:br>
            <a:r>
              <a:rPr lang="es-ES" dirty="0" smtClean="0"/>
              <a:t>(Carótida)</a:t>
            </a:r>
            <a:endParaRPr lang="es-ES" dirty="0"/>
          </a:p>
        </p:txBody>
      </p:sp>
      <p:sp>
        <p:nvSpPr>
          <p:cNvPr id="3" name="2 Marcador de contenido"/>
          <p:cNvSpPr>
            <a:spLocks noGrp="1"/>
          </p:cNvSpPr>
          <p:nvPr>
            <p:ph idx="1"/>
          </p:nvPr>
        </p:nvSpPr>
        <p:spPr>
          <a:xfrm>
            <a:off x="739556" y="1700808"/>
            <a:ext cx="7632848" cy="3985668"/>
          </a:xfrm>
        </p:spPr>
        <p:txBody>
          <a:bodyPr>
            <a:normAutofit/>
          </a:bodyPr>
          <a:lstStyle/>
          <a:p>
            <a:pPr algn="just"/>
            <a:r>
              <a:rPr lang="es-ES" dirty="0" smtClean="0"/>
              <a:t>Coloque </a:t>
            </a:r>
            <a:r>
              <a:rPr lang="es-ES" dirty="0"/>
              <a:t>los dedos índice y medio al lado de la manzana de Adán en la depresión ligera y suave, y presione suavemente hasta que localice el pulso. </a:t>
            </a:r>
            <a:r>
              <a:rPr lang="es-ES" b="1" dirty="0"/>
              <a:t>Nota</a:t>
            </a:r>
            <a:r>
              <a:rPr lang="es-ES" dirty="0"/>
              <a:t>: </a:t>
            </a:r>
            <a:r>
              <a:rPr lang="es-ES" dirty="0" smtClean="0"/>
              <a:t>no </a:t>
            </a:r>
            <a:r>
              <a:rPr lang="es-ES" dirty="0"/>
              <a:t>tome los pulsos en ambos lados del cuello al mismo tiempo. Hacer esto puede reducir el flujo de sangre a la cabeza y llevar a que se presente desmayo.</a:t>
            </a:r>
          </a:p>
          <a:p>
            <a:endParaRPr lang="es-ES" dirty="0"/>
          </a:p>
        </p:txBody>
      </p:sp>
      <p:pic>
        <p:nvPicPr>
          <p:cNvPr id="4" name="Picture 2" descr="http://1.bp.blogspot.com/_hr4wWgu8c34/R6yEwvPshgI/AAAAAAAAABY/IlHpZ1nSaqU/s320/carotida.jpg"/>
          <p:cNvPicPr>
            <a:picLocks noChangeAspect="1" noChangeArrowheads="1"/>
          </p:cNvPicPr>
          <p:nvPr/>
        </p:nvPicPr>
        <p:blipFill rotWithShape="1">
          <a:blip r:embed="rId2">
            <a:extLst>
              <a:ext uri="{28A0092B-C50C-407E-A947-70E740481C1C}">
                <a14:useLocalDpi xmlns:a14="http://schemas.microsoft.com/office/drawing/2010/main" val="0"/>
              </a:ext>
            </a:extLst>
          </a:blip>
          <a:srcRect b="19429"/>
          <a:stretch/>
        </p:blipFill>
        <p:spPr bwMode="auto">
          <a:xfrm>
            <a:off x="3131840" y="4293097"/>
            <a:ext cx="3076306" cy="2160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90634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1362</TotalTime>
  <Words>1323</Words>
  <Application>Microsoft Office PowerPoint</Application>
  <PresentationFormat>Presentación en pantalla (4:3)</PresentationFormat>
  <Paragraphs>109</Paragraphs>
  <Slides>21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21</vt:i4>
      </vt:variant>
    </vt:vector>
  </HeadingPairs>
  <TitlesOfParts>
    <vt:vector size="25" baseType="lpstr">
      <vt:lpstr>Calibri</vt:lpstr>
      <vt:lpstr>Century Gothic</vt:lpstr>
      <vt:lpstr>Wingdings 2</vt:lpstr>
      <vt:lpstr>Austin</vt:lpstr>
      <vt:lpstr>FRECUENCIA CARDIACA</vt:lpstr>
      <vt:lpstr>Frecuencia Cardiaca (FC)  </vt:lpstr>
      <vt:lpstr>El Corazón </vt:lpstr>
      <vt:lpstr>Presentación de PowerPoint</vt:lpstr>
      <vt:lpstr>Presentación de PowerPoint</vt:lpstr>
      <vt:lpstr>Tabla de valores normales de FC en reposo</vt:lpstr>
      <vt:lpstr>Presentación de PowerPoint</vt:lpstr>
      <vt:lpstr>    ¿Cómo tomar las pulsaciones por minuto?   </vt:lpstr>
      <vt:lpstr>Pulso en el Cuello (Carótida)</vt:lpstr>
      <vt:lpstr>Pulso en la Muñeca (Radial)</vt:lpstr>
      <vt:lpstr>Calculemos</vt:lpstr>
      <vt:lpstr>¿Cómo usar la frecuencia cardiaca en el ejercicio físico?  </vt:lpstr>
      <vt:lpstr>Presentación de PowerPoint</vt:lpstr>
      <vt:lpstr>Presentación de PowerPoint</vt:lpstr>
      <vt:lpstr>Ejercicio Aeróbico </vt:lpstr>
      <vt:lpstr>Presentación de PowerPoint</vt:lpstr>
      <vt:lpstr>Ejercicio Anaeróbico </vt:lpstr>
      <vt:lpstr>Presentación de PowerPoint</vt:lpstr>
      <vt:lpstr>Razones por las que se realiza el examen </vt:lpstr>
      <vt:lpstr>F.C Anormales</vt:lpstr>
      <vt:lpstr>Actividad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FRECUENCIA CARDIACA</dc:title>
  <dc:creator>Francisco Javier Andres Caceres</dc:creator>
  <cp:lastModifiedBy>Giovanna</cp:lastModifiedBy>
  <cp:revision>19</cp:revision>
  <dcterms:created xsi:type="dcterms:W3CDTF">2014-04-01T00:46:40Z</dcterms:created>
  <dcterms:modified xsi:type="dcterms:W3CDTF">2020-04-22T20:21:08Z</dcterms:modified>
</cp:coreProperties>
</file>